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435" r:id="rId3"/>
    <p:sldId id="429" r:id="rId4"/>
    <p:sldId id="430" r:id="rId5"/>
    <p:sldId id="431" r:id="rId6"/>
    <p:sldId id="432" r:id="rId7"/>
    <p:sldId id="436" r:id="rId8"/>
    <p:sldId id="434" r:id="rId9"/>
    <p:sldId id="433"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on Young" initials="HY" lastIdx="1" clrIdx="0">
    <p:extLst>
      <p:ext uri="{19B8F6BF-5375-455C-9EA6-DF929625EA0E}">
        <p15:presenceInfo xmlns:p15="http://schemas.microsoft.com/office/powerpoint/2012/main" userId="1a5539bef70556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09" autoAdjust="0"/>
    <p:restoredTop sz="71622" autoAdjust="0"/>
  </p:normalViewPr>
  <p:slideViewPr>
    <p:cSldViewPr snapToGrid="0" snapToObjects="1">
      <p:cViewPr varScale="1">
        <p:scale>
          <a:sx n="83" d="100"/>
          <a:sy n="83" d="100"/>
        </p:scale>
        <p:origin x="89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Descriptive statistics plays a critically important role in the process of building analytical models.  In this module,</a:t>
            </a:r>
            <a:r>
              <a:rPr lang="en-US" baseline="0" dirty="0" smtClean="0"/>
              <a:t> </a:t>
            </a:r>
            <a:r>
              <a:rPr lang="en-US" dirty="0" smtClean="0"/>
              <a:t>we will first</a:t>
            </a:r>
            <a:r>
              <a:rPr lang="en-US" baseline="0" dirty="0" smtClean="0"/>
              <a:t> </a:t>
            </a:r>
            <a:r>
              <a:rPr lang="en-US" dirty="0" smtClean="0"/>
              <a:t>provide a high-level definition of descriptive statistics. The module will then introduce</a:t>
            </a:r>
            <a:r>
              <a:rPr lang="en-US" baseline="0" dirty="0" smtClean="0"/>
              <a:t> various </a:t>
            </a:r>
            <a:r>
              <a:rPr lang="en-US" dirty="0" smtClean="0"/>
              <a:t>descriptive statistics</a:t>
            </a:r>
            <a:r>
              <a:rPr lang="en-US" baseline="0" dirty="0" smtClean="0"/>
              <a:t> including measures of central tendency, measures of d</a:t>
            </a:r>
            <a:r>
              <a:rPr lang="en-US" dirty="0" smtClean="0"/>
              <a:t>ispersion, </a:t>
            </a:r>
            <a:r>
              <a:rPr lang="en-US" baseline="0" dirty="0" smtClean="0"/>
              <a:t>skewness and dependency. Moreover, implementation of these methods in R are presented and discussed.</a:t>
            </a:r>
            <a:endParaRPr lang="en-US" dirty="0" smtClean="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a:t>
            </a:fld>
            <a:endParaRPr lang="en-US"/>
          </a:p>
        </p:txBody>
      </p:sp>
    </p:spTree>
    <p:extLst>
      <p:ext uri="{BB962C8B-B14F-4D97-AF65-F5344CB8AC3E}">
        <p14:creationId xmlns:p14="http://schemas.microsoft.com/office/powerpoint/2010/main" val="1975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speaking, the field of statistics can be divided into 2 sub fields, descriptive statistics and inferential statistics. Descriptive statistics deals with the methods that can be used to aggregate and summarize the data in a way that can be understood easily by the user or management in a company. Inferential statistics on the other hand, uses a sub sample of the data to draw some conclusions about the larger portion of the population.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277455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Formally speaking, descriptive statistics can be seen as a science for describing the important aspects of a set of data points. So many studies generate a large number of data points. You might want to basically get an idea of what the data represents. This is when you use descriptive statistics; descriptive statistics can basically show you various aspects of the data, including the distribution of the data points, the trends that might be in the data, or even the dependencies that might be there between some of the data points in your data.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62681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moving to descriptive statistics, let us discuss the types of variables that we have in a statistical analysis. Generally speaking we have two types of variables, quantitative variables and qualitative variables. They are also referred to as numerical variables or non-numerical variables. Qualitative, or non-numerical variables, themselves can be divided into 2 sub categories, ordinal variables and nominal variables.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5678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6</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consider qualitative variables, as we said, we have two types of qualitative variables, nominal variables, and ordinal variables. Nominal variables are a type of qualitative variable for which there is no meaningful ordering or ranking. Examples of this are the gender of a person, or a color of a car, or a list of names of countries. Ordinal variables on the other hand, are qualitative variables for which there is a meaningful ordering or ranking. For example, consider costumer satisfaction surveys. In this case a customer indicates the level of their satisfaction on some scale. It can be excellent, normal, or bad. Obviously, these are categories and they are not numerical variables, but if you look at them, there is an order involved in expressing the categorical variables in here. </a:t>
            </a:r>
          </a:p>
          <a:p>
            <a:endParaRPr lang="en-US" altLang="en-US" dirty="0"/>
          </a:p>
        </p:txBody>
      </p:sp>
    </p:spTree>
    <p:extLst>
      <p:ext uri="{BB962C8B-B14F-4D97-AF65-F5344CB8AC3E}">
        <p14:creationId xmlns:p14="http://schemas.microsoft.com/office/powerpoint/2010/main" val="41722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7</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examine some of the variable types in our environment. In the example shown in here, you can see that first we have defined a numerical variable. So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in that case is defined as a combined function applied to numeric 1, 2, and 3. If you look at the variable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it would be a vector that contains 1, 2, and 3. Then we will have the definition for the second variable which is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and that’s a nominal variable. In this case we have defined the variable as a factor, to emphasize the fact that this is a categorical variable. So again you can see the combined function, and the inputs to the variables are Germany, India, USA, India, and USA again. If I look at the content of variable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 can see the values that have been assigned, but also below that you can see the levels printed as Germany, India, and USA which are basically the level factors representing the categorical data. Also, if our data is ordered, we can explicitly define the order in R, using the function order so in this case the variable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would be an ordinal variable as we can see. So in that case we have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equal to </a:t>
            </a:r>
            <a:r>
              <a:rPr lang="en-US" sz="1200" kern="1200" dirty="0" err="1">
                <a:solidFill>
                  <a:schemeClr val="tx1"/>
                </a:solidFill>
                <a:effectLst/>
                <a:latin typeface="+mn-lt"/>
                <a:ea typeface="+mn-ea"/>
                <a:cs typeface="+mn-cs"/>
              </a:rPr>
              <a:t>orderered</a:t>
            </a:r>
            <a:r>
              <a:rPr lang="en-US" sz="1200" kern="1200" dirty="0">
                <a:solidFill>
                  <a:schemeClr val="tx1"/>
                </a:solidFill>
                <a:effectLst/>
                <a:latin typeface="+mn-lt"/>
                <a:ea typeface="+mn-ea"/>
                <a:cs typeface="+mn-cs"/>
              </a:rPr>
              <a:t> the combined variable </a:t>
            </a:r>
            <a:r>
              <a:rPr lang="en-US" sz="1200" i="1" kern="1200" dirty="0">
                <a:solidFill>
                  <a:schemeClr val="tx1"/>
                </a:solidFill>
                <a:effectLst/>
                <a:latin typeface="+mn-lt"/>
                <a:ea typeface="+mn-ea"/>
                <a:cs typeface="+mn-cs"/>
              </a:rPr>
              <a:t>Bad, Good, Neutral, Bad, Good</a:t>
            </a:r>
            <a:r>
              <a:rPr lang="en-US" sz="1200" kern="1200" dirty="0">
                <a:solidFill>
                  <a:schemeClr val="tx1"/>
                </a:solidFill>
                <a:effectLst/>
                <a:latin typeface="+mn-lt"/>
                <a:ea typeface="+mn-ea"/>
                <a:cs typeface="+mn-cs"/>
              </a:rPr>
              <a:t> and etc. and then we define levels as </a:t>
            </a:r>
            <a:r>
              <a:rPr lang="en-US" sz="1200" i="1" kern="1200" dirty="0">
                <a:solidFill>
                  <a:schemeClr val="tx1"/>
                </a:solidFill>
                <a:effectLst/>
                <a:latin typeface="+mn-lt"/>
                <a:ea typeface="+mn-ea"/>
                <a:cs typeface="+mn-cs"/>
              </a:rPr>
              <a:t>Bad, Neutral, and Good</a:t>
            </a:r>
            <a:r>
              <a:rPr lang="en-US" sz="1200" kern="1200" dirty="0">
                <a:solidFill>
                  <a:schemeClr val="tx1"/>
                </a:solidFill>
                <a:effectLst/>
                <a:latin typeface="+mn-lt"/>
                <a:ea typeface="+mn-ea"/>
                <a:cs typeface="+mn-cs"/>
              </a:rPr>
              <a:t>. And if you look at the variable content you can see that the values as </a:t>
            </a:r>
            <a:r>
              <a:rPr lang="en-US" sz="1200" i="1" kern="1200" dirty="0">
                <a:solidFill>
                  <a:schemeClr val="tx1"/>
                </a:solidFill>
                <a:effectLst/>
                <a:latin typeface="+mn-lt"/>
                <a:ea typeface="+mn-ea"/>
                <a:cs typeface="+mn-cs"/>
              </a:rPr>
              <a:t>Bad, Good, Neutral, Bad, Good</a:t>
            </a:r>
            <a:r>
              <a:rPr lang="en-US" sz="1200" kern="1200" dirty="0">
                <a:solidFill>
                  <a:schemeClr val="tx1"/>
                </a:solidFill>
                <a:effectLst/>
                <a:latin typeface="+mn-lt"/>
                <a:ea typeface="+mn-ea"/>
                <a:cs typeface="+mn-cs"/>
              </a:rPr>
              <a:t>, but also the levels are shown as </a:t>
            </a:r>
            <a:r>
              <a:rPr lang="en-US" sz="1200" i="1" kern="1200" dirty="0">
                <a:solidFill>
                  <a:schemeClr val="tx1"/>
                </a:solidFill>
                <a:effectLst/>
                <a:latin typeface="+mn-lt"/>
                <a:ea typeface="+mn-ea"/>
                <a:cs typeface="+mn-cs"/>
              </a:rPr>
              <a:t>Bad, Neutral, Good</a:t>
            </a:r>
            <a:r>
              <a:rPr lang="en-US" sz="1200" kern="1200" dirty="0">
                <a:solidFill>
                  <a:schemeClr val="tx1"/>
                </a:solidFill>
                <a:effectLst/>
                <a:latin typeface="+mn-lt"/>
                <a:ea typeface="+mn-ea"/>
                <a:cs typeface="+mn-cs"/>
              </a:rPr>
              <a:t> and then you can see the inequality sign there as well, which suggests that there is an order involved in the definition of the variable. </a:t>
            </a:r>
          </a:p>
          <a:p>
            <a:endParaRPr lang="en-US" altLang="en-US" dirty="0"/>
          </a:p>
        </p:txBody>
      </p:sp>
    </p:spTree>
    <p:extLst>
      <p:ext uri="{BB962C8B-B14F-4D97-AF65-F5344CB8AC3E}">
        <p14:creationId xmlns:p14="http://schemas.microsoft.com/office/powerpoint/2010/main" val="3160405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Whenever we hear the term “population,” the first thing that comes to our mind is a large group of people. In the same way, in statistics </a:t>
            </a:r>
            <a:r>
              <a:rPr lang="en-US" sz="1200" b="1" kern="1200" dirty="0">
                <a:solidFill>
                  <a:schemeClr val="tx1"/>
                </a:solidFill>
                <a:effectLst/>
                <a:latin typeface="+mn-lt"/>
                <a:ea typeface="+mn-ea"/>
                <a:cs typeface="+mn-cs"/>
              </a:rPr>
              <a:t>population</a:t>
            </a:r>
            <a:r>
              <a:rPr lang="en-US" sz="1200" kern="1200" dirty="0">
                <a:solidFill>
                  <a:schemeClr val="tx1"/>
                </a:solidFill>
                <a:effectLst/>
                <a:latin typeface="+mn-lt"/>
                <a:ea typeface="+mn-ea"/>
                <a:cs typeface="+mn-cs"/>
              </a:rPr>
              <a:t> denotes a large group consisting of elements having at least one common feature. The term is often compared with the </a:t>
            </a:r>
            <a:r>
              <a:rPr lang="en-US" sz="1200" b="1" kern="1200" dirty="0">
                <a:solidFill>
                  <a:schemeClr val="tx1"/>
                </a:solidFill>
                <a:effectLst/>
                <a:latin typeface="+mn-lt"/>
                <a:ea typeface="+mn-ea"/>
                <a:cs typeface="+mn-cs"/>
              </a:rPr>
              <a:t>sample</a:t>
            </a:r>
            <a:r>
              <a:rPr lang="en-US" sz="1200" kern="1200" dirty="0">
                <a:solidFill>
                  <a:schemeClr val="tx1"/>
                </a:solidFill>
                <a:effectLst/>
                <a:latin typeface="+mn-lt"/>
                <a:ea typeface="+mn-ea"/>
                <a:cs typeface="+mn-cs"/>
              </a:rPr>
              <a:t>, which is nothing but a part of the population that is selected to represent the entire group. With this definition, measures that are used to describe the population are called </a:t>
            </a:r>
            <a:r>
              <a:rPr lang="en-US" sz="1200" b="1" kern="1200" dirty="0">
                <a:solidFill>
                  <a:schemeClr val="tx1"/>
                </a:solidFill>
                <a:effectLst/>
                <a:latin typeface="+mn-lt"/>
                <a:ea typeface="+mn-ea"/>
                <a:cs typeface="+mn-cs"/>
              </a:rPr>
              <a:t>Parameters and </a:t>
            </a:r>
            <a:r>
              <a:rPr lang="en-US" sz="1200" kern="1200" dirty="0">
                <a:solidFill>
                  <a:schemeClr val="tx1"/>
                </a:solidFill>
                <a:effectLst/>
                <a:latin typeface="+mn-lt"/>
                <a:ea typeface="+mn-ea"/>
                <a:cs typeface="+mn-cs"/>
              </a:rPr>
              <a:t>measures that used to describe the sample are called </a:t>
            </a:r>
            <a:r>
              <a:rPr lang="en-US" sz="1200" b="1" kern="1200" dirty="0">
                <a:solidFill>
                  <a:schemeClr val="tx1"/>
                </a:solidFill>
                <a:effectLst/>
                <a:latin typeface="+mn-lt"/>
                <a:ea typeface="+mn-ea"/>
                <a:cs typeface="+mn-cs"/>
              </a:rPr>
              <a:t>Statistics.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142226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examine the following measures of descriptive statistics in the following presentations, measures of central tendency, measures of dispersion, measures of skewness, and measures of dependence. The first three measures are univariate measures, which means we only consider one variable to calculate the statistics. </a:t>
            </a:r>
            <a:r>
              <a:rPr lang="en-US" sz="1200" kern="1200">
                <a:solidFill>
                  <a:schemeClr val="tx1"/>
                </a:solidFill>
                <a:effectLst/>
                <a:latin typeface="+mn-lt"/>
                <a:ea typeface="+mn-ea"/>
                <a:cs typeface="+mn-cs"/>
              </a:rPr>
              <a:t>The last measurement, which is the measures of dependence requires two variables to be taken into account; when the dependency is calculated, it is referred to as a bivariate measure. </a:t>
            </a:r>
          </a:p>
          <a:p>
            <a:endParaRPr lang="en-US"/>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04039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476" y="1045878"/>
            <a:ext cx="7772400" cy="2509748"/>
          </a:xfrm>
        </p:spPr>
        <p:txBody>
          <a:bodyPr/>
          <a:lstStyle/>
          <a:p>
            <a:r>
              <a:rPr lang="en-US"/>
              <a:t>Introduction to Descriptive Statistics</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4" name="3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8613" y="4873625"/>
            <a:ext cx="487362"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1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a:bodyPr>
          <a:lstStyle/>
          <a:p>
            <a:pPr algn="ctr"/>
            <a:r>
              <a:rPr lang="en-US" sz="3600" b="0" dirty="0">
                <a:solidFill>
                  <a:schemeClr val="bg1"/>
                </a:solidFill>
              </a:rPr>
              <a:t/>
            </a:r>
            <a:br>
              <a:rPr lang="en-US" sz="3600" b="0" dirty="0">
                <a:solidFill>
                  <a:schemeClr val="bg1"/>
                </a:solidFill>
              </a:rPr>
            </a:br>
            <a:r>
              <a:rPr lang="en-US" sz="4000" b="0" dirty="0">
                <a:solidFill>
                  <a:schemeClr val="bg1"/>
                </a:solidFill>
              </a:rPr>
              <a:t>“Statistics is the grammar of science”</a:t>
            </a:r>
            <a:r>
              <a:rPr lang="en-US" sz="3800" b="0" dirty="0">
                <a:solidFill>
                  <a:schemeClr val="bg1"/>
                </a:solidFill>
              </a:rPr>
              <a:t/>
            </a:r>
            <a:br>
              <a:rPr lang="en-US" sz="3800" b="0" dirty="0">
                <a:solidFill>
                  <a:schemeClr val="bg1"/>
                </a:solidFill>
              </a:rPr>
            </a:br>
            <a:r>
              <a:rPr lang="en-US" sz="3600" b="0" dirty="0">
                <a:solidFill>
                  <a:schemeClr val="bg1"/>
                </a:solidFill>
              </a:rPr>
              <a:t/>
            </a:r>
            <a:br>
              <a:rPr lang="en-US" sz="3600" b="0" dirty="0">
                <a:solidFill>
                  <a:schemeClr val="bg1"/>
                </a:solidFill>
              </a:rPr>
            </a:br>
            <a:r>
              <a:rPr lang="en-US" sz="3600" b="0" dirty="0">
                <a:solidFill>
                  <a:schemeClr val="bg1"/>
                </a:solidFill>
              </a:rPr>
              <a:t>	 </a:t>
            </a:r>
            <a:br>
              <a:rPr lang="en-US" sz="3600" b="0" dirty="0">
                <a:solidFill>
                  <a:schemeClr val="bg1"/>
                </a:solidFill>
              </a:rPr>
            </a:br>
            <a:r>
              <a:rPr lang="en-US" sz="3600" b="0" dirty="0">
                <a:solidFill>
                  <a:schemeClr val="bg1"/>
                </a:solidFill>
              </a:rPr>
              <a:t>						 </a:t>
            </a:r>
            <a:r>
              <a:rPr lang="en-US" sz="3200" b="0" dirty="0">
                <a:solidFill>
                  <a:schemeClr val="bg1"/>
                </a:solidFill>
              </a:rPr>
              <a:t>Karl Pearson </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a:t/>
            </a:r>
            <a:br>
              <a:rPr lang="en-US" sz="3200" dirty="0"/>
            </a:br>
            <a:endParaRPr lang="en-US" sz="3200" dirty="0"/>
          </a:p>
        </p:txBody>
      </p:sp>
    </p:spTree>
    <p:extLst>
      <p:ext uri="{BB962C8B-B14F-4D97-AF65-F5344CB8AC3E}">
        <p14:creationId xmlns:p14="http://schemas.microsoft.com/office/powerpoint/2010/main" val="190600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78674" y="33105"/>
            <a:ext cx="6013777" cy="597005"/>
          </a:xfrm>
        </p:spPr>
        <p:txBody>
          <a:bodyPr>
            <a:noAutofit/>
          </a:bodyPr>
          <a:lstStyle/>
          <a:p>
            <a:pPr algn="ctr"/>
            <a:r>
              <a:rPr lang="en-US" dirty="0">
                <a:latin typeface="Garamond" panose="02020404030301010803" pitchFamily="18" charset="0"/>
              </a:rPr>
              <a:t>Descriptive statistics </a:t>
            </a:r>
          </a:p>
        </p:txBody>
      </p:sp>
      <p:sp>
        <p:nvSpPr>
          <p:cNvPr id="8" name="Rectangle 3"/>
          <p:cNvSpPr txBox="1">
            <a:spLocks noChangeArrowheads="1"/>
          </p:cNvSpPr>
          <p:nvPr/>
        </p:nvSpPr>
        <p:spPr>
          <a:xfrm>
            <a:off x="1217721" y="2849298"/>
            <a:ext cx="2940701" cy="204669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latin typeface="Garamond" panose="02020404030301010803" pitchFamily="18" charset="0"/>
              </a:rPr>
              <a:t>Descriptive Statistics </a:t>
            </a:r>
            <a:r>
              <a:rPr lang="en-US" sz="2200" b="0" dirty="0">
                <a:latin typeface="Garamond" panose="02020404030301010803" pitchFamily="18" charset="0"/>
              </a:rPr>
              <a:t>(Aggregating and summarizing data)</a:t>
            </a:r>
          </a:p>
          <a:p>
            <a:pPr>
              <a:buFont typeface="Wingdings" panose="05000000000000000000" pitchFamily="2" charset="2"/>
              <a:buChar char="§"/>
            </a:pPr>
            <a:endParaRPr lang="en-US" sz="2200" b="0" dirty="0">
              <a:latin typeface="Garamond" panose="02020404030301010803" pitchFamily="18" charset="0"/>
            </a:endParaRPr>
          </a:p>
        </p:txBody>
      </p:sp>
      <p:grpSp>
        <p:nvGrpSpPr>
          <p:cNvPr id="2" name="Group 1"/>
          <p:cNvGrpSpPr/>
          <p:nvPr/>
        </p:nvGrpSpPr>
        <p:grpSpPr>
          <a:xfrm rot="16200000">
            <a:off x="5451198" y="1127833"/>
            <a:ext cx="1495699" cy="1354636"/>
            <a:chOff x="2773363" y="1407935"/>
            <a:chExt cx="2770439" cy="1804979"/>
          </a:xfrm>
        </p:grpSpPr>
        <p:sp>
          <p:nvSpPr>
            <p:cNvPr id="7"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4CC1E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4CC1E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5" name="Group 14"/>
          <p:cNvGrpSpPr/>
          <p:nvPr/>
        </p:nvGrpSpPr>
        <p:grpSpPr>
          <a:xfrm rot="5400000" flipH="1">
            <a:off x="2324274" y="1119195"/>
            <a:ext cx="1495699" cy="1354636"/>
            <a:chOff x="2773363" y="1407935"/>
            <a:chExt cx="2770439" cy="1804979"/>
          </a:xfrm>
        </p:grpSpPr>
        <p:sp>
          <p:nvSpPr>
            <p:cNvPr id="16"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38572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AD47"/>
                </a:solidFill>
                <a:effectLst/>
                <a:uLnTx/>
                <a:uFillTx/>
              </a:endParaRPr>
            </a:p>
          </p:txBody>
        </p:sp>
      </p:grpSp>
      <p:sp>
        <p:nvSpPr>
          <p:cNvPr id="18" name="Title 3"/>
          <p:cNvSpPr txBox="1">
            <a:spLocks/>
          </p:cNvSpPr>
          <p:nvPr/>
        </p:nvSpPr>
        <p:spPr>
          <a:xfrm>
            <a:off x="3898377" y="975068"/>
            <a:ext cx="2151734" cy="59700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r>
              <a:rPr lang="en-US" sz="2600" dirty="0">
                <a:latin typeface="Garamond" panose="02020404030301010803" pitchFamily="18" charset="0"/>
              </a:rPr>
              <a:t>Statistics</a:t>
            </a:r>
          </a:p>
        </p:txBody>
      </p:sp>
      <p:cxnSp>
        <p:nvCxnSpPr>
          <p:cNvPr id="20" name="Straight Connector 19"/>
          <p:cNvCxnSpPr/>
          <p:nvPr/>
        </p:nvCxnSpPr>
        <p:spPr>
          <a:xfrm flipH="1">
            <a:off x="4567404" y="1917032"/>
            <a:ext cx="40106" cy="27111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3"/>
          <p:cNvSpPr txBox="1">
            <a:spLocks noChangeArrowheads="1"/>
          </p:cNvSpPr>
          <p:nvPr/>
        </p:nvSpPr>
        <p:spPr>
          <a:xfrm>
            <a:off x="4951750" y="2849298"/>
            <a:ext cx="4039850" cy="204669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latin typeface="Garamond" panose="02020404030301010803" pitchFamily="18" charset="0"/>
              </a:rPr>
              <a:t>Inferential Statistics </a:t>
            </a:r>
          </a:p>
          <a:p>
            <a:pPr marL="0" indent="0" algn="ctr">
              <a:buNone/>
            </a:pPr>
            <a:r>
              <a:rPr lang="en-US" sz="2200" b="0" dirty="0">
                <a:latin typeface="Garamond" panose="02020404030301010803" pitchFamily="18" charset="0"/>
              </a:rPr>
              <a:t>(Using data collected from a small group to draw conclusion about a larger group)</a:t>
            </a:r>
          </a:p>
          <a:p>
            <a:pPr>
              <a:buFont typeface="Wingdings" panose="05000000000000000000" pitchFamily="2" charset="2"/>
              <a:buChar char="§"/>
            </a:pPr>
            <a:endParaRPr lang="en-US" sz="2200" b="0" dirty="0">
              <a:latin typeface="Garamond" panose="02020404030301010803" pitchFamily="18" charset="0"/>
            </a:endParaRPr>
          </a:p>
        </p:txBody>
      </p:sp>
      <p:pic>
        <p:nvPicPr>
          <p:cNvPr id="3" name="3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375" y="4486275"/>
            <a:ext cx="487363" cy="487363"/>
          </a:xfrm>
          <a:prstGeom prst="rect">
            <a:avLst/>
          </a:prstGeom>
        </p:spPr>
      </p:pic>
    </p:spTree>
    <p:extLst>
      <p:ext uri="{BB962C8B-B14F-4D97-AF65-F5344CB8AC3E}">
        <p14:creationId xmlns:p14="http://schemas.microsoft.com/office/powerpoint/2010/main" val="1725055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Descriptive Statistics</a:t>
            </a:r>
          </a:p>
        </p:txBody>
      </p:sp>
      <p:sp>
        <p:nvSpPr>
          <p:cNvPr id="6" name="Rectangle 3"/>
          <p:cNvSpPr txBox="1">
            <a:spLocks noChangeArrowheads="1"/>
          </p:cNvSpPr>
          <p:nvPr/>
        </p:nvSpPr>
        <p:spPr>
          <a:xfrm>
            <a:off x="2012628" y="1143316"/>
            <a:ext cx="6774873" cy="26276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000" b="0" dirty="0">
                <a:latin typeface="Garamond" panose="02020404030301010803" pitchFamily="18" charset="0"/>
              </a:rPr>
              <a:t>Descriptive statistics is the science of describing the important aspects of a set of data points</a:t>
            </a:r>
          </a:p>
          <a:p>
            <a:pPr>
              <a:buFont typeface="Wingdings" panose="05000000000000000000" pitchFamily="2" charset="2"/>
              <a:buChar char="§"/>
            </a:pPr>
            <a:endParaRPr lang="en-US" sz="2000" b="0" dirty="0">
              <a:latin typeface="Garamond" panose="02020404030301010803" pitchFamily="18" charset="0"/>
            </a:endParaRPr>
          </a:p>
          <a:p>
            <a:pPr>
              <a:buFont typeface="Wingdings" panose="05000000000000000000" pitchFamily="2" charset="2"/>
              <a:buChar char="§"/>
            </a:pPr>
            <a:r>
              <a:rPr lang="en-US" sz="2000" b="0" dirty="0">
                <a:latin typeface="Garamond" panose="02020404030301010803" pitchFamily="18" charset="0"/>
              </a:rPr>
              <a:t>Many studies generate large numbers of data points, and to make sense of all that data, descriptive statistics are used to summarize the data, providing a better understanding of overall tendencies within the distributions of the data points.</a:t>
            </a:r>
            <a:endParaRPr lang="en-US" altLang="en-US" sz="2000" b="0" dirty="0">
              <a:latin typeface="Garamond" panose="02020404030301010803" pitchFamily="18" charset="0"/>
            </a:endParaRPr>
          </a:p>
        </p:txBody>
      </p:sp>
      <p:pic>
        <p:nvPicPr>
          <p:cNvPr id="2" name="3_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8800" y="4605338"/>
            <a:ext cx="487363" cy="487362"/>
          </a:xfrm>
          <a:prstGeom prst="rect">
            <a:avLst/>
          </a:prstGeom>
        </p:spPr>
      </p:pic>
    </p:spTree>
    <p:extLst>
      <p:ext uri="{BB962C8B-B14F-4D97-AF65-F5344CB8AC3E}">
        <p14:creationId xmlns:p14="http://schemas.microsoft.com/office/powerpoint/2010/main" val="797369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1478" y="51336"/>
            <a:ext cx="6013777" cy="597005"/>
          </a:xfrm>
        </p:spPr>
        <p:txBody>
          <a:bodyPr>
            <a:noAutofit/>
          </a:bodyPr>
          <a:lstStyle/>
          <a:p>
            <a:pPr algn="ctr"/>
            <a:r>
              <a:rPr lang="en-US" dirty="0">
                <a:latin typeface="Garamond" panose="02020404030301010803" pitchFamily="18" charset="0"/>
              </a:rPr>
              <a:t>Types of Variables</a:t>
            </a:r>
          </a:p>
        </p:txBody>
      </p:sp>
      <p:sp>
        <p:nvSpPr>
          <p:cNvPr id="8" name="Rectangle 3"/>
          <p:cNvSpPr txBox="1">
            <a:spLocks noChangeArrowheads="1"/>
          </p:cNvSpPr>
          <p:nvPr/>
        </p:nvSpPr>
        <p:spPr>
          <a:xfrm>
            <a:off x="838591" y="2587904"/>
            <a:ext cx="2940701" cy="70023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latin typeface="Garamond" panose="02020404030301010803" pitchFamily="18" charset="0"/>
              </a:rPr>
              <a:t>Quantitative</a:t>
            </a:r>
          </a:p>
          <a:p>
            <a:pPr marL="0" indent="0" algn="ctr">
              <a:buNone/>
            </a:pPr>
            <a:r>
              <a:rPr lang="en-US" sz="2200" dirty="0">
                <a:latin typeface="Garamond" panose="02020404030301010803" pitchFamily="18" charset="0"/>
              </a:rPr>
              <a:t>(Numerical)</a:t>
            </a:r>
            <a:endParaRPr lang="en-US" sz="2200" b="0" dirty="0">
              <a:latin typeface="Garamond" panose="02020404030301010803" pitchFamily="18" charset="0"/>
            </a:endParaRPr>
          </a:p>
        </p:txBody>
      </p:sp>
      <p:grpSp>
        <p:nvGrpSpPr>
          <p:cNvPr id="2" name="Group 1"/>
          <p:cNvGrpSpPr/>
          <p:nvPr/>
        </p:nvGrpSpPr>
        <p:grpSpPr>
          <a:xfrm rot="16200000">
            <a:off x="5185923" y="1043087"/>
            <a:ext cx="1495699" cy="1354636"/>
            <a:chOff x="2773363" y="1407935"/>
            <a:chExt cx="2770439" cy="1804979"/>
          </a:xfrm>
        </p:grpSpPr>
        <p:sp>
          <p:nvSpPr>
            <p:cNvPr id="7"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4CC1E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4CC1E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5" name="Group 14"/>
          <p:cNvGrpSpPr/>
          <p:nvPr/>
        </p:nvGrpSpPr>
        <p:grpSpPr>
          <a:xfrm rot="5400000" flipH="1">
            <a:off x="1892011" y="1034449"/>
            <a:ext cx="1495699" cy="1354636"/>
            <a:chOff x="2773363" y="1407935"/>
            <a:chExt cx="2770439" cy="1804979"/>
          </a:xfrm>
        </p:grpSpPr>
        <p:sp>
          <p:nvSpPr>
            <p:cNvPr id="16"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38572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AD47"/>
                </a:solidFill>
                <a:effectLst/>
                <a:uLnTx/>
                <a:uFillTx/>
              </a:endParaRPr>
            </a:p>
          </p:txBody>
        </p:sp>
      </p:grpSp>
      <p:sp>
        <p:nvSpPr>
          <p:cNvPr id="18" name="Title 3"/>
          <p:cNvSpPr txBox="1">
            <a:spLocks/>
          </p:cNvSpPr>
          <p:nvPr/>
        </p:nvSpPr>
        <p:spPr>
          <a:xfrm>
            <a:off x="3490111" y="890322"/>
            <a:ext cx="2151734" cy="59700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r>
              <a:rPr lang="en-US" sz="2600" dirty="0">
                <a:latin typeface="Garamond" panose="02020404030301010803" pitchFamily="18" charset="0"/>
              </a:rPr>
              <a:t>Variables</a:t>
            </a:r>
          </a:p>
        </p:txBody>
      </p:sp>
      <p:grpSp>
        <p:nvGrpSpPr>
          <p:cNvPr id="13" name="Group 12"/>
          <p:cNvGrpSpPr/>
          <p:nvPr/>
        </p:nvGrpSpPr>
        <p:grpSpPr>
          <a:xfrm rot="16200000">
            <a:off x="6956253" y="2656742"/>
            <a:ext cx="1495699" cy="1354636"/>
            <a:chOff x="2773363" y="1407935"/>
            <a:chExt cx="2770439" cy="1804979"/>
          </a:xfrm>
        </p:grpSpPr>
        <p:sp>
          <p:nvSpPr>
            <p:cNvPr id="14"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4CC1E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4CC1E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2" name="Group 21"/>
          <p:cNvGrpSpPr/>
          <p:nvPr/>
        </p:nvGrpSpPr>
        <p:grpSpPr>
          <a:xfrm rot="5400000" flipH="1">
            <a:off x="3987634" y="2631209"/>
            <a:ext cx="1495699" cy="1354636"/>
            <a:chOff x="2773363" y="1407935"/>
            <a:chExt cx="2770439" cy="1804979"/>
          </a:xfrm>
        </p:grpSpPr>
        <p:sp>
          <p:nvSpPr>
            <p:cNvPr id="23" name="Freeform 43">
              <a:extLst>
                <a:ext uri="{FF2B5EF4-FFF2-40B4-BE49-F238E27FC236}">
                  <a16:creationId xmlns:a16="http://schemas.microsoft.com/office/drawing/2014/main" id="{BEACA44F-A89D-4511-8A79-0F880D19408A}"/>
                </a:ext>
              </a:extLst>
            </p:cNvPr>
            <p:cNvSpPr>
              <a:spLocks/>
            </p:cNvSpPr>
            <p:nvPr/>
          </p:nvSpPr>
          <p:spPr bwMode="auto">
            <a:xfrm>
              <a:off x="4538563" y="1407935"/>
              <a:ext cx="1005239" cy="1606530"/>
            </a:xfrm>
            <a:custGeom>
              <a:avLst/>
              <a:gdLst>
                <a:gd name="T0" fmla="*/ 0 w 1217"/>
                <a:gd name="T1" fmla="*/ 0 h 3494"/>
                <a:gd name="T2" fmla="*/ 0 w 1217"/>
                <a:gd name="T3" fmla="*/ 3494 h 3494"/>
                <a:gd name="T4" fmla="*/ 89 w 1217"/>
                <a:gd name="T5" fmla="*/ 3455 h 3494"/>
                <a:gd name="T6" fmla="*/ 260 w 1217"/>
                <a:gd name="T7" fmla="*/ 3364 h 3494"/>
                <a:gd name="T8" fmla="*/ 420 w 1217"/>
                <a:gd name="T9" fmla="*/ 3256 h 3494"/>
                <a:gd name="T10" fmla="*/ 569 w 1217"/>
                <a:gd name="T11" fmla="*/ 3134 h 3494"/>
                <a:gd name="T12" fmla="*/ 704 w 1217"/>
                <a:gd name="T13" fmla="*/ 2999 h 3494"/>
                <a:gd name="T14" fmla="*/ 826 w 1217"/>
                <a:gd name="T15" fmla="*/ 2850 h 3494"/>
                <a:gd name="T16" fmla="*/ 934 w 1217"/>
                <a:gd name="T17" fmla="*/ 2689 h 3494"/>
                <a:gd name="T18" fmla="*/ 1026 w 1217"/>
                <a:gd name="T19" fmla="*/ 2520 h 3494"/>
                <a:gd name="T20" fmla="*/ 1065 w 1217"/>
                <a:gd name="T21" fmla="*/ 2430 h 3494"/>
                <a:gd name="T22" fmla="*/ 1100 w 1217"/>
                <a:gd name="T23" fmla="*/ 2343 h 3494"/>
                <a:gd name="T24" fmla="*/ 1156 w 1217"/>
                <a:gd name="T25" fmla="*/ 2158 h 3494"/>
                <a:gd name="T26" fmla="*/ 1195 w 1217"/>
                <a:gd name="T27" fmla="*/ 1968 h 3494"/>
                <a:gd name="T28" fmla="*/ 1214 w 1217"/>
                <a:gd name="T29" fmla="*/ 1773 h 3494"/>
                <a:gd name="T30" fmla="*/ 1217 w 1217"/>
                <a:gd name="T31" fmla="*/ 1672 h 3494"/>
                <a:gd name="T32" fmla="*/ 1217 w 1217"/>
                <a:gd name="T33" fmla="*/ 0 h 3494"/>
                <a:gd name="T34" fmla="*/ 0 w 1217"/>
                <a:gd name="T35"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rgbClr val="4CC1E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44">
              <a:extLst>
                <a:ext uri="{FF2B5EF4-FFF2-40B4-BE49-F238E27FC236}">
                  <a16:creationId xmlns:a16="http://schemas.microsoft.com/office/drawing/2014/main" id="{AF3CA361-CE50-4816-909B-0270508CEAC0}"/>
                </a:ext>
              </a:extLst>
            </p:cNvPr>
            <p:cNvSpPr>
              <a:spLocks/>
            </p:cNvSpPr>
            <p:nvPr/>
          </p:nvSpPr>
          <p:spPr bwMode="auto">
            <a:xfrm>
              <a:off x="2773363" y="2211201"/>
              <a:ext cx="2738438" cy="1001713"/>
            </a:xfrm>
            <a:custGeom>
              <a:avLst/>
              <a:gdLst>
                <a:gd name="T0" fmla="*/ 1656 w 5174"/>
                <a:gd name="T1" fmla="*/ 364 h 1892"/>
                <a:gd name="T2" fmla="*/ 2019 w 5174"/>
                <a:gd name="T3" fmla="*/ 0 h 1892"/>
                <a:gd name="T4" fmla="*/ 940 w 5174"/>
                <a:gd name="T5" fmla="*/ 0 h 1892"/>
                <a:gd name="T6" fmla="*/ 576 w 5174"/>
                <a:gd name="T7" fmla="*/ 364 h 1892"/>
                <a:gd name="T8" fmla="*/ 576 w 5174"/>
                <a:gd name="T9" fmla="*/ 364 h 1892"/>
                <a:gd name="T10" fmla="*/ 29 w 5174"/>
                <a:gd name="T11" fmla="*/ 911 h 1892"/>
                <a:gd name="T12" fmla="*/ 29 w 5174"/>
                <a:gd name="T13" fmla="*/ 911 h 1892"/>
                <a:gd name="T14" fmla="*/ 0 w 5174"/>
                <a:gd name="T15" fmla="*/ 940 h 1892"/>
                <a:gd name="T16" fmla="*/ 7 w 5174"/>
                <a:gd name="T17" fmla="*/ 946 h 1892"/>
                <a:gd name="T18" fmla="*/ 0 w 5174"/>
                <a:gd name="T19" fmla="*/ 953 h 1892"/>
                <a:gd name="T20" fmla="*/ 29 w 5174"/>
                <a:gd name="T21" fmla="*/ 982 h 1892"/>
                <a:gd name="T22" fmla="*/ 428 w 5174"/>
                <a:gd name="T23" fmla="*/ 1380 h 1892"/>
                <a:gd name="T24" fmla="*/ 627 w 5174"/>
                <a:gd name="T25" fmla="*/ 1579 h 1892"/>
                <a:gd name="T26" fmla="*/ 627 w 5174"/>
                <a:gd name="T27" fmla="*/ 1579 h 1892"/>
                <a:gd name="T28" fmla="*/ 940 w 5174"/>
                <a:gd name="T29" fmla="*/ 1892 h 1892"/>
                <a:gd name="T30" fmla="*/ 2019 w 5174"/>
                <a:gd name="T31" fmla="*/ 1892 h 1892"/>
                <a:gd name="T32" fmla="*/ 1707 w 5174"/>
                <a:gd name="T33" fmla="*/ 1579 h 1892"/>
                <a:gd name="T34" fmla="*/ 3351 w 5174"/>
                <a:gd name="T35" fmla="*/ 1579 h 1892"/>
                <a:gd name="T36" fmla="*/ 3452 w 5174"/>
                <a:gd name="T37" fmla="*/ 1577 h 1892"/>
                <a:gd name="T38" fmla="*/ 3648 w 5174"/>
                <a:gd name="T39" fmla="*/ 1557 h 1892"/>
                <a:gd name="T40" fmla="*/ 3838 w 5174"/>
                <a:gd name="T41" fmla="*/ 1520 h 1892"/>
                <a:gd name="T42" fmla="*/ 4021 w 5174"/>
                <a:gd name="T43" fmla="*/ 1464 h 1892"/>
                <a:gd name="T44" fmla="*/ 4109 w 5174"/>
                <a:gd name="T45" fmla="*/ 1428 h 1892"/>
                <a:gd name="T46" fmla="*/ 4198 w 5174"/>
                <a:gd name="T47" fmla="*/ 1389 h 1892"/>
                <a:gd name="T48" fmla="*/ 4369 w 5174"/>
                <a:gd name="T49" fmla="*/ 1298 h 1892"/>
                <a:gd name="T50" fmla="*/ 4529 w 5174"/>
                <a:gd name="T51" fmla="*/ 1190 h 1892"/>
                <a:gd name="T52" fmla="*/ 4678 w 5174"/>
                <a:gd name="T53" fmla="*/ 1068 h 1892"/>
                <a:gd name="T54" fmla="*/ 4813 w 5174"/>
                <a:gd name="T55" fmla="*/ 933 h 1892"/>
                <a:gd name="T56" fmla="*/ 4935 w 5174"/>
                <a:gd name="T57" fmla="*/ 784 h 1892"/>
                <a:gd name="T58" fmla="*/ 5043 w 5174"/>
                <a:gd name="T59" fmla="*/ 623 h 1892"/>
                <a:gd name="T60" fmla="*/ 5135 w 5174"/>
                <a:gd name="T61" fmla="*/ 454 h 1892"/>
                <a:gd name="T62" fmla="*/ 5174 w 5174"/>
                <a:gd name="T63" fmla="*/ 364 h 1892"/>
                <a:gd name="T64" fmla="*/ 1656 w 5174"/>
                <a:gd name="T65" fmla="*/ 364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rgbClr val="4CC1E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5" name="Rectangle 3"/>
          <p:cNvSpPr txBox="1">
            <a:spLocks noChangeArrowheads="1"/>
          </p:cNvSpPr>
          <p:nvPr/>
        </p:nvSpPr>
        <p:spPr>
          <a:xfrm>
            <a:off x="4764847" y="2587904"/>
            <a:ext cx="2940701" cy="7002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latin typeface="Garamond" panose="02020404030301010803" pitchFamily="18" charset="0"/>
              </a:rPr>
              <a:t>Qualitative</a:t>
            </a:r>
            <a:endParaRPr lang="en-US" sz="2200" b="0" dirty="0">
              <a:latin typeface="Garamond" panose="02020404030301010803" pitchFamily="18" charset="0"/>
            </a:endParaRPr>
          </a:p>
        </p:txBody>
      </p:sp>
      <p:sp>
        <p:nvSpPr>
          <p:cNvPr id="3" name="Rectangle 2"/>
          <p:cNvSpPr/>
          <p:nvPr/>
        </p:nvSpPr>
        <p:spPr>
          <a:xfrm>
            <a:off x="7378593" y="4145339"/>
            <a:ext cx="1253869" cy="430887"/>
          </a:xfrm>
          <a:prstGeom prst="rect">
            <a:avLst/>
          </a:prstGeom>
        </p:spPr>
        <p:txBody>
          <a:bodyPr wrap="none">
            <a:spAutoFit/>
          </a:bodyPr>
          <a:lstStyle/>
          <a:p>
            <a:r>
              <a:rPr lang="en-US" altLang="en-US" sz="2200" b="1" dirty="0">
                <a:solidFill>
                  <a:srgbClr val="002060"/>
                </a:solidFill>
                <a:latin typeface="Garamond" panose="02020404030301010803" pitchFamily="18" charset="0"/>
                <a:ea typeface="Arial" charset="0"/>
                <a:cs typeface="Arial" charset="0"/>
              </a:rPr>
              <a:t>Nominal</a:t>
            </a:r>
            <a:endParaRPr lang="en-US" sz="2200" b="1" dirty="0">
              <a:solidFill>
                <a:srgbClr val="002060"/>
              </a:solidFill>
              <a:latin typeface="Garamond" panose="02020404030301010803" pitchFamily="18" charset="0"/>
              <a:ea typeface="Arial" charset="0"/>
              <a:cs typeface="Arial" charset="0"/>
            </a:endParaRPr>
          </a:p>
        </p:txBody>
      </p:sp>
      <p:sp>
        <p:nvSpPr>
          <p:cNvPr id="26" name="Rectangle 25"/>
          <p:cNvSpPr/>
          <p:nvPr/>
        </p:nvSpPr>
        <p:spPr>
          <a:xfrm>
            <a:off x="3807123" y="4090527"/>
            <a:ext cx="1104790" cy="430887"/>
          </a:xfrm>
          <a:prstGeom prst="rect">
            <a:avLst/>
          </a:prstGeom>
        </p:spPr>
        <p:txBody>
          <a:bodyPr wrap="none">
            <a:spAutoFit/>
          </a:bodyPr>
          <a:lstStyle/>
          <a:p>
            <a:r>
              <a:rPr lang="en-US" altLang="en-US" sz="2200" b="1" dirty="0">
                <a:solidFill>
                  <a:srgbClr val="002060"/>
                </a:solidFill>
                <a:latin typeface="Garamond" panose="02020404030301010803" pitchFamily="18" charset="0"/>
                <a:ea typeface="Arial" charset="0"/>
                <a:cs typeface="Arial" charset="0"/>
              </a:rPr>
              <a:t>Ordinal</a:t>
            </a:r>
            <a:endParaRPr lang="en-US" sz="2200" b="1" dirty="0">
              <a:solidFill>
                <a:srgbClr val="002060"/>
              </a:solidFill>
              <a:latin typeface="Garamond" panose="02020404030301010803" pitchFamily="18" charset="0"/>
              <a:ea typeface="Arial" charset="0"/>
              <a:cs typeface="Arial" charset="0"/>
            </a:endParaRPr>
          </a:p>
        </p:txBody>
      </p:sp>
      <p:pic>
        <p:nvPicPr>
          <p:cNvPr id="5" name="3_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725" y="4452938"/>
            <a:ext cx="487363" cy="487362"/>
          </a:xfrm>
          <a:prstGeom prst="rect">
            <a:avLst/>
          </a:prstGeom>
        </p:spPr>
      </p:pic>
    </p:spTree>
    <p:extLst>
      <p:ext uri="{BB962C8B-B14F-4D97-AF65-F5344CB8AC3E}">
        <p14:creationId xmlns:p14="http://schemas.microsoft.com/office/powerpoint/2010/main" val="2429697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r>
              <a:rPr lang="en-US" altLang="en-US"/>
              <a:t>1-</a:t>
            </a:r>
            <a:fld id="{8947A0CC-C3DC-4680-8D0B-DDFBEFEAEE0A}" type="slidenum">
              <a:rPr lang="en-US" altLang="en-US"/>
              <a:pPr/>
              <a:t>6</a:t>
            </a:fld>
            <a:endParaRPr lang="en-US" altLang="en-US"/>
          </a:p>
        </p:txBody>
      </p:sp>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Qualitative Variables</a:t>
            </a:r>
          </a:p>
        </p:txBody>
      </p:sp>
      <p:sp>
        <p:nvSpPr>
          <p:cNvPr id="54279" name="Rectangle 7"/>
          <p:cNvSpPr>
            <a:spLocks noGrp="1" noChangeArrowheads="1"/>
          </p:cNvSpPr>
          <p:nvPr>
            <p:ph type="body" idx="1"/>
          </p:nvPr>
        </p:nvSpPr>
        <p:spPr>
          <a:xfrm>
            <a:off x="1337511" y="1262802"/>
            <a:ext cx="7702216" cy="2855733"/>
          </a:xfrm>
        </p:spPr>
        <p:txBody>
          <a:bodyPr>
            <a:normAutofit/>
          </a:bodyPr>
          <a:lstStyle/>
          <a:p>
            <a:r>
              <a:rPr lang="en-US" altLang="en-US" dirty="0">
                <a:latin typeface="Garamond" panose="02020404030301010803" pitchFamily="18" charset="0"/>
              </a:rPr>
              <a:t>Nominal</a:t>
            </a:r>
            <a:r>
              <a:rPr lang="en-US" altLang="en-US" b="0" dirty="0">
                <a:latin typeface="Garamond" panose="02020404030301010803" pitchFamily="18" charset="0"/>
              </a:rPr>
              <a:t>: A qualitative variable for which there is no meaningful ordering, or ranking, of the categories</a:t>
            </a:r>
          </a:p>
          <a:p>
            <a:pPr lvl="1">
              <a:lnSpc>
                <a:spcPct val="90000"/>
              </a:lnSpc>
            </a:pPr>
            <a:r>
              <a:rPr lang="en-US" altLang="en-US" sz="2000" dirty="0">
                <a:solidFill>
                  <a:srgbClr val="002060"/>
                </a:solidFill>
                <a:latin typeface="Garamond" panose="02020404030301010803" pitchFamily="18" charset="0"/>
              </a:rPr>
              <a:t>Example: gender, car color</a:t>
            </a:r>
          </a:p>
          <a:p>
            <a:pPr>
              <a:lnSpc>
                <a:spcPct val="90000"/>
              </a:lnSpc>
            </a:pPr>
            <a:endParaRPr lang="en-US" altLang="en-US" b="0" dirty="0">
              <a:latin typeface="Garamond" panose="02020404030301010803" pitchFamily="18" charset="0"/>
            </a:endParaRPr>
          </a:p>
          <a:p>
            <a:pPr>
              <a:lnSpc>
                <a:spcPct val="90000"/>
              </a:lnSpc>
            </a:pPr>
            <a:r>
              <a:rPr lang="en-US" altLang="en-US" dirty="0">
                <a:latin typeface="Garamond" panose="02020404030301010803" pitchFamily="18" charset="0"/>
              </a:rPr>
              <a:t>Ordinal</a:t>
            </a:r>
            <a:r>
              <a:rPr lang="en-US" altLang="en-US" b="0" dirty="0">
                <a:latin typeface="Garamond" panose="02020404030301010803" pitchFamily="18" charset="0"/>
              </a:rPr>
              <a:t>: A qualitative variable for which there is a meaningful ordering, or ranking, of the categories</a:t>
            </a:r>
          </a:p>
          <a:p>
            <a:pPr lvl="1">
              <a:lnSpc>
                <a:spcPct val="90000"/>
              </a:lnSpc>
            </a:pPr>
            <a:r>
              <a:rPr lang="en-US" altLang="en-US" sz="2000" dirty="0">
                <a:solidFill>
                  <a:srgbClr val="002060"/>
                </a:solidFill>
                <a:latin typeface="Garamond" panose="02020404030301010803" pitchFamily="18" charset="0"/>
              </a:rPr>
              <a:t>Example: Customer satisfaction ratings (e.g. excellent, normal, bad) </a:t>
            </a:r>
          </a:p>
        </p:txBody>
      </p:sp>
      <p:pic>
        <p:nvPicPr>
          <p:cNvPr id="2" name="3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38" y="4367213"/>
            <a:ext cx="487362" cy="487362"/>
          </a:xfrm>
          <a:prstGeom prst="rect">
            <a:avLst/>
          </a:prstGeom>
        </p:spPr>
      </p:pic>
    </p:spTree>
    <p:extLst>
      <p:ext uri="{BB962C8B-B14F-4D97-AF65-F5344CB8AC3E}">
        <p14:creationId xmlns:p14="http://schemas.microsoft.com/office/powerpoint/2010/main" val="37772184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Defining Variables In R: Example </a:t>
            </a:r>
          </a:p>
        </p:txBody>
      </p:sp>
      <p:sp>
        <p:nvSpPr>
          <p:cNvPr id="54279" name="Rectangle 7"/>
          <p:cNvSpPr>
            <a:spLocks noGrp="1" noChangeArrowheads="1"/>
          </p:cNvSpPr>
          <p:nvPr>
            <p:ph type="body" idx="1"/>
          </p:nvPr>
        </p:nvSpPr>
        <p:spPr>
          <a:xfrm>
            <a:off x="1387643" y="1281314"/>
            <a:ext cx="7595937" cy="2855733"/>
          </a:xfrm>
        </p:spPr>
        <p:txBody>
          <a:bodyPr>
            <a:normAutofit fontScale="55000" lnSpcReduction="20000"/>
          </a:bodyPr>
          <a:lstStyle/>
          <a:p>
            <a:pPr marL="0" marR="0" indent="0" latinLnBrk="1">
              <a:spcBef>
                <a:spcPts val="0"/>
              </a:spcBef>
              <a:spcAft>
                <a:spcPts val="1000"/>
              </a:spcAft>
              <a:buNone/>
            </a:pPr>
            <a:r>
              <a:rPr lang="en-US" sz="2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 Will be a numerical variable</a:t>
            </a:r>
            <a:r>
              <a:rPr lang="en-US" sz="2200" dirty="0">
                <a:latin typeface="Consolas" panose="020B0609020204030204" pitchFamily="49" charset="0"/>
                <a:ea typeface="Cambria" panose="02040503050406030204" pitchFamily="18" charset="0"/>
                <a:cs typeface="Times New Roman" panose="02020603050405020304" pitchFamily="18" charset="0"/>
              </a:rPr>
              <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A=</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2200" dirty="0">
                <a:latin typeface="Consolas" panose="020B0609020204030204" pitchFamily="49" charset="0"/>
                <a:ea typeface="Cambria" panose="02040503050406030204" pitchFamily="18" charset="0"/>
                <a:cs typeface="Times New Roman" panose="02020603050405020304" pitchFamily="18" charset="0"/>
              </a:rPr>
              <a:t>)</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A</a:t>
            </a:r>
          </a:p>
          <a:p>
            <a:pPr marL="0" marR="0" indent="0" latinLnBrk="1">
              <a:spcBef>
                <a:spcPts val="0"/>
              </a:spcBef>
              <a:spcAft>
                <a:spcPts val="1000"/>
              </a:spcAft>
              <a:buNone/>
            </a:pPr>
            <a:r>
              <a:rPr lang="en-US" sz="2200" dirty="0">
                <a:latin typeface="Consolas" panose="020B0609020204030204" pitchFamily="49" charset="0"/>
                <a:ea typeface="Cambria" panose="02040503050406030204" pitchFamily="18" charset="0"/>
                <a:cs typeface="Times New Roman" panose="02020603050405020304" pitchFamily="18" charset="0"/>
              </a:rPr>
              <a:t>## [1] 1 2 3</a:t>
            </a:r>
          </a:p>
          <a:p>
            <a:pPr marL="0" marR="0" indent="0" latinLnBrk="1">
              <a:spcBef>
                <a:spcPts val="0"/>
              </a:spcBef>
              <a:spcAft>
                <a:spcPts val="1000"/>
              </a:spcAft>
              <a:buNone/>
            </a:pPr>
            <a:r>
              <a:rPr lang="en-US" sz="2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#B Will be a nominal variable</a:t>
            </a:r>
            <a:r>
              <a:rPr lang="en-US" sz="2200" dirty="0">
                <a:latin typeface="Consolas" panose="020B0609020204030204" pitchFamily="49" charset="0"/>
                <a:ea typeface="Cambria" panose="02040503050406030204" pitchFamily="18" charset="0"/>
                <a:cs typeface="Times New Roman" panose="02020603050405020304" pitchFamily="18" charset="0"/>
              </a:rPr>
              <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B=</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factor</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Germany'</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'India'</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'USA'</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'India</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'USA'</a:t>
            </a:r>
            <a:r>
              <a:rPr lang="en-US" sz="2200" dirty="0">
                <a:latin typeface="Consolas" panose="020B0609020204030204" pitchFamily="49" charset="0"/>
                <a:ea typeface="Cambria" panose="02040503050406030204" pitchFamily="18" charset="0"/>
                <a:cs typeface="Times New Roman" panose="02020603050405020304" pitchFamily="18" charset="0"/>
              </a:rPr>
              <a:t>))</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B</a:t>
            </a:r>
          </a:p>
          <a:p>
            <a:pPr marL="0" marR="0" indent="0" latinLnBrk="1">
              <a:spcBef>
                <a:spcPts val="0"/>
              </a:spcBef>
              <a:spcAft>
                <a:spcPts val="1000"/>
              </a:spcAft>
              <a:buNone/>
            </a:pPr>
            <a:r>
              <a:rPr lang="en-US" sz="2200" dirty="0">
                <a:latin typeface="Consolas" panose="020B0609020204030204" pitchFamily="49" charset="0"/>
                <a:ea typeface="Cambria" panose="02040503050406030204" pitchFamily="18" charset="0"/>
                <a:cs typeface="Times New Roman" panose="02020603050405020304" pitchFamily="18" charset="0"/>
              </a:rPr>
              <a:t>## [1] Germany India   USA     India   USA    </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 Levels: Germany India USA</a:t>
            </a:r>
          </a:p>
          <a:p>
            <a:pPr marL="0" marR="0" indent="0" latinLnBrk="1">
              <a:spcBef>
                <a:spcPts val="0"/>
              </a:spcBef>
              <a:spcAft>
                <a:spcPts val="1000"/>
              </a:spcAft>
              <a:buNone/>
            </a:pPr>
            <a:r>
              <a:rPr lang="en-US" sz="2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#C Will be a ordinal variable</a:t>
            </a:r>
            <a:r>
              <a:rPr lang="en-US" sz="2200" dirty="0">
                <a:latin typeface="Consolas" panose="020B0609020204030204" pitchFamily="49" charset="0"/>
                <a:ea typeface="Cambria" panose="02040503050406030204" pitchFamily="18" charset="0"/>
                <a:cs typeface="Times New Roman" panose="02020603050405020304" pitchFamily="18" charset="0"/>
              </a:rPr>
              <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C=</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ordered</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Bad'</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'Good'</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'Neutral'</a:t>
            </a:r>
            <a:r>
              <a:rPr lang="en-US" sz="2200" dirty="0" err="1">
                <a:latin typeface="Consolas" panose="020B0609020204030204" pitchFamily="49" charset="0"/>
                <a:ea typeface="Cambria" panose="02040503050406030204" pitchFamily="18" charset="0"/>
                <a:cs typeface="Times New Roman" panose="02020603050405020304" pitchFamily="18" charset="0"/>
              </a:rPr>
              <a:t>,</a:t>
            </a:r>
            <a:r>
              <a:rPr lang="en-US" sz="22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'Bad</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'Good'</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levels =</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2200" dirty="0">
                <a:latin typeface="Consolas" panose="020B0609020204030204" pitchFamily="49" charset="0"/>
                <a:ea typeface="Cambria" panose="02040503050406030204" pitchFamily="18" charset="0"/>
                <a:cs typeface="Times New Roman" panose="02020603050405020304" pitchFamily="18" charset="0"/>
              </a:rPr>
              <a:t>(</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"Bad"</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"Neutral"</a:t>
            </a:r>
            <a:r>
              <a:rPr lang="en-US" sz="2200" dirty="0">
                <a:latin typeface="Consolas" panose="020B0609020204030204" pitchFamily="49" charset="0"/>
                <a:ea typeface="Cambria" panose="02040503050406030204" pitchFamily="18" charset="0"/>
                <a:cs typeface="Times New Roman" panose="02020603050405020304" pitchFamily="18" charset="0"/>
              </a:rPr>
              <a:t>, </a:t>
            </a:r>
            <a:r>
              <a:rPr lang="en-US" sz="22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"Good"</a:t>
            </a:r>
            <a:r>
              <a:rPr lang="en-US" sz="2200" dirty="0">
                <a:latin typeface="Consolas" panose="020B0609020204030204" pitchFamily="49" charset="0"/>
                <a:ea typeface="Cambria" panose="02040503050406030204" pitchFamily="18" charset="0"/>
                <a:cs typeface="Times New Roman" panose="02020603050405020304" pitchFamily="18" charset="0"/>
              </a:rPr>
              <a:t>))</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C</a:t>
            </a:r>
          </a:p>
          <a:p>
            <a:pPr marL="0" marR="0" indent="0" latinLnBrk="1">
              <a:spcBef>
                <a:spcPts val="0"/>
              </a:spcBef>
              <a:spcAft>
                <a:spcPts val="1000"/>
              </a:spcAft>
              <a:buNone/>
            </a:pPr>
            <a:r>
              <a:rPr lang="en-US" sz="2200" dirty="0">
                <a:latin typeface="Consolas" panose="020B0609020204030204" pitchFamily="49" charset="0"/>
                <a:ea typeface="Cambria" panose="02040503050406030204" pitchFamily="18" charset="0"/>
                <a:cs typeface="Times New Roman" panose="02020603050405020304" pitchFamily="18" charset="0"/>
              </a:rPr>
              <a:t>## [1] Bad     Good    Neutral Bad     Good   </a:t>
            </a:r>
            <a:br>
              <a:rPr lang="en-US" sz="2200" dirty="0">
                <a:latin typeface="Consolas" panose="020B0609020204030204" pitchFamily="49" charset="0"/>
                <a:ea typeface="Cambria" panose="02040503050406030204" pitchFamily="18" charset="0"/>
                <a:cs typeface="Times New Roman" panose="02020603050405020304" pitchFamily="18" charset="0"/>
              </a:rPr>
            </a:br>
            <a:r>
              <a:rPr lang="en-US" sz="2200" dirty="0">
                <a:latin typeface="Consolas" panose="020B0609020204030204" pitchFamily="49" charset="0"/>
                <a:ea typeface="Cambria" panose="02040503050406030204" pitchFamily="18" charset="0"/>
                <a:cs typeface="Times New Roman" panose="02020603050405020304" pitchFamily="18" charset="0"/>
              </a:rPr>
              <a:t>## Levels: Bad &lt; Neutral &lt; Good</a:t>
            </a:r>
          </a:p>
          <a:p>
            <a:pPr marL="0" indent="0">
              <a:buNone/>
            </a:pPr>
            <a:endParaRPr lang="en-US" altLang="en-US" sz="2000" dirty="0">
              <a:solidFill>
                <a:srgbClr val="002060"/>
              </a:solidFill>
              <a:latin typeface="Garamond" panose="02020404030301010803" pitchFamily="18" charset="0"/>
            </a:endParaRPr>
          </a:p>
        </p:txBody>
      </p:sp>
      <p:pic>
        <p:nvPicPr>
          <p:cNvPr id="2" name="3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8175" y="4551363"/>
            <a:ext cx="487363" cy="487362"/>
          </a:xfrm>
          <a:prstGeom prst="rect">
            <a:avLst/>
          </a:prstGeom>
        </p:spPr>
      </p:pic>
    </p:spTree>
    <p:extLst>
      <p:ext uri="{BB962C8B-B14F-4D97-AF65-F5344CB8AC3E}">
        <p14:creationId xmlns:p14="http://schemas.microsoft.com/office/powerpoint/2010/main" val="36593379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6285" y="60456"/>
            <a:ext cx="6074707" cy="657461"/>
          </a:xfrm>
        </p:spPr>
        <p:txBody>
          <a:bodyPr>
            <a:noAutofit/>
          </a:bodyPr>
          <a:lstStyle/>
          <a:p>
            <a:pPr algn="ctr"/>
            <a:r>
              <a:rPr lang="en-US" dirty="0">
                <a:solidFill>
                  <a:schemeClr val="tx2">
                    <a:lumMod val="75000"/>
                  </a:schemeClr>
                </a:solidFill>
                <a:latin typeface="Garamond" panose="02020404030301010803" pitchFamily="18" charset="0"/>
              </a:rPr>
              <a:t>Sample versus Population </a:t>
            </a:r>
            <a:endParaRPr lang="en-US" dirty="0">
              <a:latin typeface="Garamond" panose="02020404030301010803" pitchFamily="18" charset="0"/>
            </a:endParaRPr>
          </a:p>
        </p:txBody>
      </p:sp>
      <p:grpSp>
        <p:nvGrpSpPr>
          <p:cNvPr id="9" name="Group 8"/>
          <p:cNvGrpSpPr/>
          <p:nvPr/>
        </p:nvGrpSpPr>
        <p:grpSpPr>
          <a:xfrm>
            <a:off x="1827833" y="1267250"/>
            <a:ext cx="5719977" cy="2246040"/>
            <a:chOff x="1809750" y="1596044"/>
            <a:chExt cx="5420954" cy="2246040"/>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 t="12478" r="41723" b="1146"/>
            <a:stretch/>
          </p:blipFill>
          <p:spPr>
            <a:xfrm>
              <a:off x="1809750" y="1596044"/>
              <a:ext cx="3219449" cy="224604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33" t="43806" r="-1394" b="18790"/>
            <a:stretch/>
          </p:blipFill>
          <p:spPr>
            <a:xfrm>
              <a:off x="5719156" y="2298468"/>
              <a:ext cx="1511548" cy="972589"/>
            </a:xfrm>
            <a:prstGeom prst="rect">
              <a:avLst/>
            </a:prstGeom>
          </p:spPr>
        </p:pic>
        <p:cxnSp>
          <p:nvCxnSpPr>
            <p:cNvPr id="7" name="Straight Arrow Connector 6"/>
            <p:cNvCxnSpPr/>
            <p:nvPr/>
          </p:nvCxnSpPr>
          <p:spPr>
            <a:xfrm>
              <a:off x="4939566" y="2784763"/>
              <a:ext cx="77959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2773061" y="784107"/>
            <a:ext cx="1608710" cy="461665"/>
          </a:xfrm>
          <a:prstGeom prst="rect">
            <a:avLst/>
          </a:prstGeom>
        </p:spPr>
        <p:txBody>
          <a:bodyPr wrap="none">
            <a:spAutoFit/>
          </a:bodyPr>
          <a:lstStyle/>
          <a:p>
            <a:r>
              <a:rPr lang="en-US" sz="2400" b="1" dirty="0">
                <a:solidFill>
                  <a:srgbClr val="44546A">
                    <a:lumMod val="75000"/>
                  </a:srgbClr>
                </a:solidFill>
                <a:latin typeface="Garamond" panose="02020404030301010803" pitchFamily="18" charset="0"/>
                <a:cs typeface="Arial" charset="0"/>
              </a:rPr>
              <a:t>Population</a:t>
            </a:r>
            <a:endParaRPr lang="en-US" dirty="0"/>
          </a:p>
        </p:txBody>
      </p:sp>
      <p:sp>
        <p:nvSpPr>
          <p:cNvPr id="13" name="Rectangle 12"/>
          <p:cNvSpPr/>
          <p:nvPr/>
        </p:nvSpPr>
        <p:spPr>
          <a:xfrm>
            <a:off x="6120029" y="1508009"/>
            <a:ext cx="1143262" cy="461665"/>
          </a:xfrm>
          <a:prstGeom prst="rect">
            <a:avLst/>
          </a:prstGeom>
        </p:spPr>
        <p:txBody>
          <a:bodyPr wrap="none">
            <a:spAutoFit/>
          </a:bodyPr>
          <a:lstStyle/>
          <a:p>
            <a:r>
              <a:rPr lang="en-US" sz="2400" b="1" dirty="0">
                <a:solidFill>
                  <a:srgbClr val="44546A">
                    <a:lumMod val="75000"/>
                  </a:srgbClr>
                </a:solidFill>
                <a:latin typeface="Garamond" panose="02020404030301010803" pitchFamily="18" charset="0"/>
                <a:cs typeface="Arial" charset="0"/>
              </a:rPr>
              <a:t>Sample</a:t>
            </a:r>
            <a:endParaRPr lang="en-US" dirty="0"/>
          </a:p>
        </p:txBody>
      </p:sp>
      <p:sp>
        <p:nvSpPr>
          <p:cNvPr id="15" name="Rectangle 14"/>
          <p:cNvSpPr/>
          <p:nvPr/>
        </p:nvSpPr>
        <p:spPr>
          <a:xfrm>
            <a:off x="1455952" y="3519272"/>
            <a:ext cx="3541803" cy="707886"/>
          </a:xfrm>
          <a:prstGeom prst="rect">
            <a:avLst/>
          </a:prstGeom>
        </p:spPr>
        <p:txBody>
          <a:bodyPr wrap="none">
            <a:spAutoFit/>
          </a:bodyPr>
          <a:lstStyle/>
          <a:p>
            <a:r>
              <a:rPr lang="en-US" sz="2000" dirty="0">
                <a:solidFill>
                  <a:srgbClr val="44546A">
                    <a:lumMod val="75000"/>
                  </a:srgbClr>
                </a:solidFill>
                <a:latin typeface="Garamond" panose="02020404030301010803" pitchFamily="18" charset="0"/>
                <a:cs typeface="Arial" charset="0"/>
              </a:rPr>
              <a:t>Measures used to describe the </a:t>
            </a:r>
          </a:p>
          <a:p>
            <a:r>
              <a:rPr lang="en-US" sz="2000" dirty="0">
                <a:solidFill>
                  <a:srgbClr val="44546A">
                    <a:lumMod val="75000"/>
                  </a:srgbClr>
                </a:solidFill>
                <a:latin typeface="Garamond" panose="02020404030301010803" pitchFamily="18" charset="0"/>
                <a:cs typeface="Arial" charset="0"/>
              </a:rPr>
              <a:t>population are called </a:t>
            </a:r>
            <a:r>
              <a:rPr lang="en-US" sz="2000" b="1" dirty="0">
                <a:solidFill>
                  <a:srgbClr val="44546A">
                    <a:lumMod val="75000"/>
                  </a:srgbClr>
                </a:solidFill>
                <a:latin typeface="Garamond" panose="02020404030301010803" pitchFamily="18" charset="0"/>
                <a:cs typeface="Arial" charset="0"/>
              </a:rPr>
              <a:t>Parameters</a:t>
            </a:r>
            <a:endParaRPr lang="en-US" sz="2000" b="1" dirty="0"/>
          </a:p>
        </p:txBody>
      </p:sp>
      <p:sp>
        <p:nvSpPr>
          <p:cNvPr id="16" name="Rectangle 15"/>
          <p:cNvSpPr/>
          <p:nvPr/>
        </p:nvSpPr>
        <p:spPr>
          <a:xfrm>
            <a:off x="5282785" y="3519203"/>
            <a:ext cx="3294492" cy="707886"/>
          </a:xfrm>
          <a:prstGeom prst="rect">
            <a:avLst/>
          </a:prstGeom>
        </p:spPr>
        <p:txBody>
          <a:bodyPr wrap="none">
            <a:spAutoFit/>
          </a:bodyPr>
          <a:lstStyle/>
          <a:p>
            <a:r>
              <a:rPr lang="en-US" sz="2000" dirty="0">
                <a:solidFill>
                  <a:srgbClr val="44546A">
                    <a:lumMod val="75000"/>
                  </a:srgbClr>
                </a:solidFill>
                <a:latin typeface="Garamond" panose="02020404030301010803" pitchFamily="18" charset="0"/>
                <a:cs typeface="Arial" charset="0"/>
              </a:rPr>
              <a:t>Measures used to describe the </a:t>
            </a:r>
          </a:p>
          <a:p>
            <a:r>
              <a:rPr lang="en-US" sz="2000" dirty="0">
                <a:solidFill>
                  <a:srgbClr val="44546A">
                    <a:lumMod val="75000"/>
                  </a:srgbClr>
                </a:solidFill>
                <a:latin typeface="Garamond" panose="02020404030301010803" pitchFamily="18" charset="0"/>
                <a:cs typeface="Arial" charset="0"/>
              </a:rPr>
              <a:t>population are called </a:t>
            </a:r>
            <a:r>
              <a:rPr lang="en-US" sz="2000" b="1" dirty="0">
                <a:solidFill>
                  <a:srgbClr val="44546A">
                    <a:lumMod val="75000"/>
                  </a:srgbClr>
                </a:solidFill>
                <a:latin typeface="Garamond" panose="02020404030301010803" pitchFamily="18" charset="0"/>
                <a:cs typeface="Arial" charset="0"/>
              </a:rPr>
              <a:t>Statistics</a:t>
            </a:r>
            <a:endParaRPr lang="en-US" sz="2000" b="1" dirty="0"/>
          </a:p>
        </p:txBody>
      </p:sp>
      <p:pic>
        <p:nvPicPr>
          <p:cNvPr id="3" name="3_1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7538" y="4538663"/>
            <a:ext cx="487362" cy="487362"/>
          </a:xfrm>
          <a:prstGeom prst="rect">
            <a:avLst/>
          </a:prstGeom>
        </p:spPr>
      </p:pic>
    </p:spTree>
    <p:extLst>
      <p:ext uri="{BB962C8B-B14F-4D97-AF65-F5344CB8AC3E}">
        <p14:creationId xmlns:p14="http://schemas.microsoft.com/office/powerpoint/2010/main" val="3762685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6285" y="60456"/>
            <a:ext cx="6074707" cy="657461"/>
          </a:xfrm>
        </p:spPr>
        <p:txBody>
          <a:bodyPr>
            <a:noAutofit/>
          </a:bodyPr>
          <a:lstStyle/>
          <a:p>
            <a:r>
              <a:rPr lang="en-US" dirty="0">
                <a:solidFill>
                  <a:schemeClr val="tx2">
                    <a:lumMod val="75000"/>
                  </a:schemeClr>
                </a:solidFill>
                <a:latin typeface="Garamond" panose="02020404030301010803" pitchFamily="18" charset="0"/>
              </a:rPr>
              <a:t>Types of Descriptive Statistics</a:t>
            </a:r>
            <a:endParaRPr lang="en-US" dirty="0">
              <a:latin typeface="Garamond" panose="02020404030301010803" pitchFamily="18" charset="0"/>
            </a:endParaRPr>
          </a:p>
        </p:txBody>
      </p:sp>
      <p:sp>
        <p:nvSpPr>
          <p:cNvPr id="6" name="Rectangle 5"/>
          <p:cNvSpPr/>
          <p:nvPr/>
        </p:nvSpPr>
        <p:spPr>
          <a:xfrm>
            <a:off x="1387672" y="1547415"/>
            <a:ext cx="7016219" cy="1974067"/>
          </a:xfrm>
          <a:prstGeom prst="rect">
            <a:avLst/>
          </a:prstGeom>
        </p:spPr>
        <p:txBody>
          <a:bodyPr wrap="square">
            <a:spAutoFit/>
          </a:bodyPr>
          <a:lstStyle/>
          <a:p>
            <a:pPr marL="457200" lvl="1">
              <a:lnSpc>
                <a:spcPct val="80000"/>
              </a:lnSpc>
            </a:pPr>
            <a:r>
              <a:rPr lang="en-US" sz="2200" dirty="0">
                <a:solidFill>
                  <a:schemeClr val="tx2">
                    <a:lumMod val="75000"/>
                  </a:schemeClr>
                </a:solidFill>
                <a:latin typeface="Garamond" panose="02020404030301010803" pitchFamily="18" charset="0"/>
              </a:rPr>
              <a:t>Types of Descriptive Statistics</a:t>
            </a:r>
          </a:p>
          <a:p>
            <a:pPr marL="457200" lvl="1">
              <a:lnSpc>
                <a:spcPct val="80000"/>
              </a:lnSpc>
            </a:pPr>
            <a:endParaRPr lang="en-US" sz="2200" dirty="0">
              <a:solidFill>
                <a:schemeClr val="tx2">
                  <a:lumMod val="75000"/>
                </a:schemeClr>
              </a:solidFill>
              <a:latin typeface="Garamond" panose="02020404030301010803" pitchFamily="18" charset="0"/>
            </a:endParaRPr>
          </a:p>
          <a:p>
            <a:pPr marL="1028700" lvl="1" indent="-457200">
              <a:lnSpc>
                <a:spcPct val="80000"/>
              </a:lnSpc>
              <a:buFont typeface="Wingdings" panose="05000000000000000000" pitchFamily="2" charset="2"/>
              <a:buChar char="§"/>
            </a:pPr>
            <a:r>
              <a:rPr lang="en-US" sz="2200" dirty="0">
                <a:solidFill>
                  <a:schemeClr val="tx2">
                    <a:lumMod val="75000"/>
                  </a:schemeClr>
                </a:solidFill>
                <a:latin typeface="Garamond" panose="02020404030301010803" pitchFamily="18" charset="0"/>
              </a:rPr>
              <a:t>Measures of central tendency (univariate)</a:t>
            </a:r>
          </a:p>
          <a:p>
            <a:pPr marL="1028700" lvl="1" indent="-457200">
              <a:lnSpc>
                <a:spcPct val="80000"/>
              </a:lnSpc>
              <a:buFont typeface="Wingdings" panose="05000000000000000000" pitchFamily="2" charset="2"/>
              <a:buChar char="§"/>
            </a:pPr>
            <a:r>
              <a:rPr lang="en-US" sz="2200" dirty="0">
                <a:solidFill>
                  <a:schemeClr val="tx2">
                    <a:lumMod val="75000"/>
                  </a:schemeClr>
                </a:solidFill>
                <a:latin typeface="Garamond" panose="02020404030301010803" pitchFamily="18" charset="0"/>
              </a:rPr>
              <a:t>Measures of dispersion (univariate)</a:t>
            </a:r>
          </a:p>
          <a:p>
            <a:pPr marL="1028700" lvl="1" indent="-457200">
              <a:lnSpc>
                <a:spcPct val="80000"/>
              </a:lnSpc>
              <a:buFont typeface="Wingdings" panose="05000000000000000000" pitchFamily="2" charset="2"/>
              <a:buChar char="§"/>
            </a:pPr>
            <a:r>
              <a:rPr lang="en-US" sz="2200" dirty="0">
                <a:solidFill>
                  <a:schemeClr val="tx2">
                    <a:lumMod val="75000"/>
                  </a:schemeClr>
                </a:solidFill>
                <a:latin typeface="Garamond" panose="02020404030301010803" pitchFamily="18" charset="0"/>
              </a:rPr>
              <a:t>Measures of skewness (univariate)</a:t>
            </a:r>
          </a:p>
          <a:p>
            <a:pPr marL="1028700" lvl="1" indent="-457200">
              <a:lnSpc>
                <a:spcPct val="80000"/>
              </a:lnSpc>
              <a:buFont typeface="Wingdings" panose="05000000000000000000" pitchFamily="2" charset="2"/>
              <a:buChar char="§"/>
            </a:pPr>
            <a:r>
              <a:rPr lang="en-US" sz="2200" dirty="0">
                <a:solidFill>
                  <a:schemeClr val="tx2">
                    <a:lumMod val="75000"/>
                  </a:schemeClr>
                </a:solidFill>
                <a:latin typeface="Garamond" panose="02020404030301010803" pitchFamily="18" charset="0"/>
              </a:rPr>
              <a:t>Measures of dependence (bivariate)</a:t>
            </a:r>
          </a:p>
          <a:p>
            <a:pPr marL="228600">
              <a:lnSpc>
                <a:spcPct val="80000"/>
              </a:lnSpc>
            </a:pPr>
            <a:endParaRPr lang="en-US" sz="2000" dirty="0">
              <a:solidFill>
                <a:schemeClr val="tx2">
                  <a:lumMod val="75000"/>
                </a:schemeClr>
              </a:solidFill>
              <a:latin typeface="Garamond" panose="02020404030301010803" pitchFamily="18" charset="0"/>
            </a:endParaRPr>
          </a:p>
        </p:txBody>
      </p:sp>
      <p:pic>
        <p:nvPicPr>
          <p:cNvPr id="2" name="3_1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3" y="4513263"/>
            <a:ext cx="487362" cy="487362"/>
          </a:xfrm>
          <a:prstGeom prst="rect">
            <a:avLst/>
          </a:prstGeom>
        </p:spPr>
      </p:pic>
    </p:spTree>
    <p:extLst>
      <p:ext uri="{BB962C8B-B14F-4D97-AF65-F5344CB8AC3E}">
        <p14:creationId xmlns:p14="http://schemas.microsoft.com/office/powerpoint/2010/main" val="15263616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10938</TotalTime>
  <Words>1224</Words>
  <Application>Microsoft Office PowerPoint</Application>
  <PresentationFormat>On-screen Show (16:9)</PresentationFormat>
  <Paragraphs>69</Paragraphs>
  <Slides>9</Slides>
  <Notes>9</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Arial Black</vt:lpstr>
      <vt:lpstr>Calibri</vt:lpstr>
      <vt:lpstr>Cambria</vt:lpstr>
      <vt:lpstr>Consolas</vt:lpstr>
      <vt:lpstr>Garamond</vt:lpstr>
      <vt:lpstr>Times New Roman</vt:lpstr>
      <vt:lpstr>Wingdings</vt:lpstr>
      <vt:lpstr>Office Theme</vt:lpstr>
      <vt:lpstr>Introduction to Descriptive Statistics</vt:lpstr>
      <vt:lpstr> “Statistics is the grammar of science”            Karl Pearson     </vt:lpstr>
      <vt:lpstr>Descriptive statistics </vt:lpstr>
      <vt:lpstr>Descriptive Statistics</vt:lpstr>
      <vt:lpstr>Types of Variables</vt:lpstr>
      <vt:lpstr>Qualitative Variables</vt:lpstr>
      <vt:lpstr>Defining Variables In R: Example </vt:lpstr>
      <vt:lpstr>Sample versus Population </vt:lpstr>
      <vt:lpstr>Types of Descriptive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220</cp:revision>
  <dcterms:created xsi:type="dcterms:W3CDTF">2016-02-11T18:06:46Z</dcterms:created>
  <dcterms:modified xsi:type="dcterms:W3CDTF">2019-02-10T04:31:24Z</dcterms:modified>
</cp:coreProperties>
</file>